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  <p:sldMasterId id="2147483712" r:id="rId4"/>
  </p:sldMasterIdLst>
  <p:sldIdLst>
    <p:sldId id="256" r:id="rId5"/>
    <p:sldId id="306" r:id="rId6"/>
    <p:sldId id="261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48" r:id="rId15"/>
    <p:sldId id="349" r:id="rId16"/>
    <p:sldId id="262" r:id="rId17"/>
    <p:sldId id="263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35" r:id="rId28"/>
    <p:sldId id="336" r:id="rId29"/>
    <p:sldId id="257" r:id="rId30"/>
    <p:sldId id="258" r:id="rId31"/>
    <p:sldId id="259" r:id="rId32"/>
    <p:sldId id="260" r:id="rId33"/>
    <p:sldId id="347" r:id="rId34"/>
    <p:sldId id="307" r:id="rId35"/>
    <p:sldId id="308" r:id="rId36"/>
    <p:sldId id="309" r:id="rId37"/>
    <p:sldId id="310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GB"/>
            <a:t>Chroma Frequencies  </a:t>
          </a:r>
          <a:endParaRPr lang="en-US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US"/>
            <a:t>Mel</a:t>
          </a:r>
          <a:r>
            <a:rPr lang="de-DE"/>
            <a:t>-Frequency Cepstral Coefficients</a:t>
          </a:r>
          <a:endParaRPr lang="en-US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GB"/>
            <a:t>Chroma Frequencies  </a:t>
          </a:r>
          <a:endParaRPr lang="en-US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US"/>
            <a:t>Mel</a:t>
          </a:r>
          <a:r>
            <a:rPr lang="de-DE"/>
            <a:t>-Frequency Cepstral Coefficients</a:t>
          </a:r>
          <a:endParaRPr lang="en-US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Chroma Frequencies  </a:t>
          </a:r>
          <a:endParaRPr lang="en-US" sz="2700" kern="120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Mel</a:t>
          </a:r>
          <a:r>
            <a:rPr lang="de-DE" sz="2700" kern="1200"/>
            <a:t>-Frequency Cepstral Coefficients</a:t>
          </a:r>
          <a:endParaRPr lang="en-US" sz="2700" kern="120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Zero</a:t>
          </a:r>
          <a:r>
            <a:rPr lang="de-DE" sz="2900" kern="1200" baseline="0"/>
            <a:t> Crossing rate</a:t>
          </a:r>
          <a:endParaRPr lang="en-US" sz="2900" kern="120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Spectral Centroid </a:t>
          </a:r>
          <a:endParaRPr lang="en-US" sz="29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Chroma Frequencies  </a:t>
          </a:r>
          <a:endParaRPr lang="en-US" sz="2900" kern="120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Mel</a:t>
          </a:r>
          <a:r>
            <a:rPr lang="de-DE" sz="2900" kern="1200"/>
            <a:t>-Frequency Cepstral Coefficients</a:t>
          </a:r>
          <a:endParaRPr lang="en-US" sz="2900" kern="120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Chords</a:t>
          </a:r>
          <a:endParaRPr lang="en-US" sz="29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July 13,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July 13,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13.07.2020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13.07.2020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13.07.2020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13.07.2020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13.07.2020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13.07.2020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13.07.2020</a:t>
            </a:fld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13.07.2020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13.07.2020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13.07.2020</a:t>
            </a:fld>
            <a:endParaRPr lang="en-US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July 13,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July 13,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13.07.2020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24EF3E42-675E-4E84-AA5A-E233060C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0F3B65B4-B443-446A-9981-E6E89B0B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82C86F-FA5A-4A2F-86CC-0E1A2FB39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56F68C-227F-405A-B1C6-17EC23960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1" y="1732247"/>
            <a:ext cx="9916996" cy="1811621"/>
          </a:xfrm>
        </p:spPr>
        <p:txBody>
          <a:bodyPr anchor="b">
            <a:normAutofit fontScale="90000"/>
          </a:bodyPr>
          <a:lstStyle/>
          <a:p>
            <a:r>
              <a:rPr lang="de-DE" sz="5300" dirty="0">
                <a:solidFill>
                  <a:srgbClr val="FFFFFF"/>
                </a:solidFill>
              </a:rPr>
              <a:t>M.U.G.G.E. </a:t>
            </a:r>
            <a:br>
              <a:rPr lang="de-DE" sz="4800" dirty="0">
                <a:solidFill>
                  <a:srgbClr val="FFFFFF"/>
                </a:solidFill>
              </a:rPr>
            </a:br>
            <a:r>
              <a:rPr lang="de-DE" sz="4800" dirty="0" err="1">
                <a:solidFill>
                  <a:srgbClr val="FFFFFF"/>
                </a:solidFill>
              </a:rPr>
              <a:t>Mostyl</a:t>
            </a:r>
            <a:r>
              <a:rPr lang="de-DE" sz="4800" dirty="0">
                <a:solidFill>
                  <a:srgbClr val="FFFFFF"/>
                </a:solidFill>
              </a:rPr>
              <a:t> </a:t>
            </a:r>
            <a:r>
              <a:rPr lang="de-DE" sz="4800" dirty="0" err="1">
                <a:solidFill>
                  <a:srgbClr val="FFFFFF"/>
                </a:solidFill>
              </a:rPr>
              <a:t>Unfinished</a:t>
            </a:r>
            <a:r>
              <a:rPr lang="de-DE" sz="4800" dirty="0">
                <a:solidFill>
                  <a:srgbClr val="FFFFFF"/>
                </a:solidFill>
              </a:rPr>
              <a:t> Genre </a:t>
            </a:r>
            <a:r>
              <a:rPr lang="de-DE" sz="4800" dirty="0" err="1">
                <a:solidFill>
                  <a:srgbClr val="FFFFFF"/>
                </a:solidFill>
              </a:rPr>
              <a:t>Grading</a:t>
            </a:r>
            <a:r>
              <a:rPr lang="de-DE" sz="4800" dirty="0">
                <a:solidFill>
                  <a:srgbClr val="FFFFFF"/>
                </a:solidFill>
              </a:rPr>
              <a:t> Engine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777BF2-F091-430D-8B8F-A096292B1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3702502"/>
            <a:ext cx="9916996" cy="80702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6C387B-06BE-490B-A22D-8EA8A67AA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DCE841-D2A0-408E-8F2F-990D0105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22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36" y="4219786"/>
            <a:ext cx="10543031" cy="4206383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SUM OF CROSSINGS FOR A METAL AUDIO FILE: 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1C09879-7FBE-4E1E-993E-4797A45D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" y="858129"/>
            <a:ext cx="5483897" cy="2519193"/>
          </a:xfrm>
          <a:prstGeom prst="rect">
            <a:avLst/>
          </a:prstGeom>
        </p:spPr>
      </p:pic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D70170B-A848-48B1-A429-07C66D13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637" y="858129"/>
            <a:ext cx="5483896" cy="2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Centroid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Chroma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MFCC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Small </a:t>
            </a:r>
            <a:r>
              <a:rPr lang="de-DE" dirty="0" err="1">
                <a:solidFill>
                  <a:schemeClr val="tx1"/>
                </a:solidFill>
              </a:rPr>
              <a:t>set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features</a:t>
            </a:r>
            <a:r>
              <a:rPr lang="de-DE" dirty="0">
                <a:solidFill>
                  <a:schemeClr val="tx1"/>
                </a:solidFill>
              </a:rPr>
              <a:t> (21 in </a:t>
            </a:r>
            <a:r>
              <a:rPr lang="de-DE" dirty="0" err="1">
                <a:solidFill>
                  <a:schemeClr val="tx1"/>
                </a:solidFill>
              </a:rPr>
              <a:t>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case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Describe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overall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shape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spectral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envelope</a:t>
            </a: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Human </a:t>
            </a:r>
            <a:r>
              <a:rPr lang="de-DE" dirty="0" err="1">
                <a:solidFill>
                  <a:schemeClr val="tx1"/>
                </a:solidFill>
              </a:rPr>
              <a:t>perception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speech</a:t>
            </a:r>
            <a:r>
              <a:rPr lang="de-DE" dirty="0">
                <a:solidFill>
                  <a:schemeClr val="tx1"/>
                </a:solidFill>
              </a:rPr>
              <a:t>/</a:t>
            </a:r>
            <a:r>
              <a:rPr lang="de-DE" dirty="0" err="1">
                <a:solidFill>
                  <a:schemeClr val="tx1"/>
                </a:solidFill>
              </a:rPr>
              <a:t>sound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linear </a:t>
            </a:r>
            <a:r>
              <a:rPr lang="de-DE" dirty="0" err="1">
                <a:solidFill>
                  <a:schemeClr val="tx1"/>
                </a:solidFill>
              </a:rPr>
              <a:t>until</a:t>
            </a:r>
            <a:r>
              <a:rPr lang="de-DE" dirty="0">
                <a:solidFill>
                  <a:schemeClr val="tx1"/>
                </a:solidFill>
              </a:rPr>
              <a:t> 1000 Hz Range(100-3200 Hz) and </a:t>
            </a:r>
            <a:r>
              <a:rPr lang="de-DE" dirty="0" err="1">
                <a:solidFill>
                  <a:schemeClr val="tx1"/>
                </a:solidFill>
              </a:rPr>
              <a:t>logarithmic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from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threre</a:t>
            </a: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Cepstrum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Fourier Transform (</a:t>
            </a:r>
            <a:r>
              <a:rPr lang="de-DE" dirty="0" err="1">
                <a:solidFill>
                  <a:schemeClr val="tx1"/>
                </a:solidFill>
              </a:rPr>
              <a:t>logarithmix</a:t>
            </a:r>
            <a:r>
              <a:rPr lang="de-DE" dirty="0">
                <a:solidFill>
                  <a:schemeClr val="tx1"/>
                </a:solidFill>
              </a:rPr>
              <a:t> ( Fourier Transform(Sound)))</a:t>
            </a:r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Chord</a:t>
            </a:r>
            <a:r>
              <a:rPr lang="de-DE" dirty="0"/>
              <a:t> Feature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Taking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Chromagramm</a:t>
            </a:r>
            <a:r>
              <a:rPr lang="de-DE" dirty="0">
                <a:solidFill>
                  <a:schemeClr val="tx1"/>
                </a:solidFill>
              </a:rPr>
              <a:t> and </a:t>
            </a:r>
            <a:r>
              <a:rPr lang="de-DE" dirty="0" err="1">
                <a:solidFill>
                  <a:schemeClr val="tx1"/>
                </a:solidFill>
              </a:rPr>
              <a:t>extract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Pitch Class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Calculate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Transition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Train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Neural</a:t>
            </a:r>
            <a:r>
              <a:rPr lang="de-DE" dirty="0">
                <a:solidFill>
                  <a:schemeClr val="tx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LogisticRegression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RandomForests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SupportVectorMachine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Multi-Layer-</a:t>
            </a:r>
            <a:r>
              <a:rPr lang="de-DE" b="1" dirty="0" err="1">
                <a:solidFill>
                  <a:schemeClr val="tx1"/>
                </a:solidFill>
              </a:rPr>
              <a:t>Perceptron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Selection</a:t>
            </a:r>
            <a:r>
              <a:rPr lang="de-DE" dirty="0"/>
              <a:t>: Multi-Layer-</a:t>
            </a:r>
            <a:r>
              <a:rPr lang="de-DE" dirty="0" err="1"/>
              <a:t>Percepton</a:t>
            </a:r>
            <a:r>
              <a:rPr lang="de-DE" dirty="0"/>
              <a:t> (MLP)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hidden_layer_sizes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(100) , (100,50) and (50,50,50)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 and ‘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lbfgs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(quasi-Newton optimizer) and ’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(based on stochastic gradient descent)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0.0001 and 0.01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‘, ‘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invscaling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‘adaptive’</a:t>
            </a:r>
            <a:endParaRPr lang="de-DE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Selection</a:t>
            </a:r>
            <a:r>
              <a:rPr lang="de-DE" dirty="0"/>
              <a:t>: Multi-Layer-</a:t>
            </a:r>
            <a:r>
              <a:rPr lang="de-DE" dirty="0" err="1"/>
              <a:t>Percepton</a:t>
            </a:r>
            <a:r>
              <a:rPr lang="de-DE" dirty="0"/>
              <a:t> (MLP)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cross-validated grid-search over this parameter grid (with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yielded: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365125"/>
            <a:ext cx="11029617" cy="55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Another</a:t>
            </a:r>
            <a:r>
              <a:rPr lang="de-DE" dirty="0"/>
              <a:t> Model </a:t>
            </a:r>
            <a:r>
              <a:rPr lang="en-US" dirty="0"/>
              <a:t>Selection?</a:t>
            </a:r>
            <a:r>
              <a:rPr lang="de-DE" dirty="0"/>
              <a:t> </a:t>
            </a:r>
            <a:r>
              <a:rPr lang="de-DE" dirty="0" err="1"/>
              <a:t>Randomforest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svm</a:t>
            </a:r>
            <a:r>
              <a:rPr lang="de-DE" dirty="0"/>
              <a:t>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….?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7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Another</a:t>
            </a:r>
            <a:r>
              <a:rPr lang="de-DE" dirty="0"/>
              <a:t> Model </a:t>
            </a:r>
            <a:r>
              <a:rPr lang="en-US" dirty="0"/>
              <a:t>Selection?</a:t>
            </a:r>
            <a:r>
              <a:rPr lang="de-DE" dirty="0"/>
              <a:t> </a:t>
            </a:r>
            <a:r>
              <a:rPr lang="de-DE" dirty="0" err="1"/>
              <a:t>Randomforest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svm</a:t>
            </a:r>
            <a:r>
              <a:rPr lang="de-DE" dirty="0"/>
              <a:t>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cross-validated grid-search over this parameter grid (with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yielded: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5BE387EC-B1B7-417E-BB1A-A76293A4CB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54777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Solver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515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437866"/>
            <a:ext cx="9869558" cy="4950200"/>
          </a:xfrm>
        </p:spPr>
      </p:pic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recall</a:t>
            </a:r>
            <a:r>
              <a:rPr lang="de-DE" dirty="0"/>
              <a:t>, </a:t>
            </a:r>
            <a:r>
              <a:rPr lang="de-DE" dirty="0" err="1"/>
              <a:t>precision</a:t>
            </a:r>
            <a:r>
              <a:rPr lang="de-DE" dirty="0"/>
              <a:t> and f1-score?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92301"/>
            <a:ext cx="10543031" cy="443067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noProof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2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Matrices</a:t>
            </a:r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Maybe another slide on one of the following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41674-4539-443D-8854-C7AEB0C0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Feature </a:t>
            </a:r>
            <a:r>
              <a:rPr lang="de-DE" err="1"/>
              <a:t>Importance</a:t>
            </a:r>
            <a:endParaRPr lang="de-DE"/>
          </a:p>
          <a:p>
            <a:r>
              <a:rPr lang="de-DE" err="1"/>
              <a:t>Impurity</a:t>
            </a:r>
            <a:r>
              <a:rPr lang="de-DE"/>
              <a:t>: Gini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entropy</a:t>
            </a:r>
            <a:r>
              <a:rPr lang="de-DE"/>
              <a:t> </a:t>
            </a:r>
          </a:p>
          <a:p>
            <a:r>
              <a:rPr lang="de-DE" err="1"/>
              <a:t>Elbow</a:t>
            </a:r>
            <a:r>
              <a:rPr lang="de-DE"/>
              <a:t> </a:t>
            </a:r>
            <a:r>
              <a:rPr lang="de-DE" err="1"/>
              <a:t>graph</a:t>
            </a:r>
            <a:endParaRPr lang="de-DE"/>
          </a:p>
          <a:p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</a:t>
            </a:r>
            <a:r>
              <a:rPr lang="de-DE"/>
              <a:t>: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AABEA-8F02-4E06-A92D-764FF828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Results on the decision algorithm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23B250-A11F-4BD1-94E9-322ADAD2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Results are still missing...</a:t>
            </a:r>
            <a:endParaRPr lang="en-US"/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8677B-8B33-49B6-8379-1B862F52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0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/>
                </a:solidFill>
              </a:rPr>
              <a:t>Job: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input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costum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classified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arrange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accessible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feature- and 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boxes</a:t>
            </a:r>
            <a:endParaRPr lang="de-D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tx1"/>
                </a:solidFill>
              </a:rPr>
              <a:t>Approach: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team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needs</a:t>
            </a:r>
            <a:r>
              <a:rPr lang="de-DE" dirty="0">
                <a:solidFill>
                  <a:schemeClr val="tx1"/>
                </a:solidFill>
              </a:rPr>
              <a:t> 1-D </a:t>
            </a:r>
            <a:r>
              <a:rPr lang="de-DE" dirty="0" err="1">
                <a:solidFill>
                  <a:schemeClr val="tx1"/>
                </a:solidFill>
              </a:rPr>
              <a:t>numpy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arrays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audio-samples, due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Librosa-specification</a:t>
            </a: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therefore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develop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routine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read</a:t>
            </a:r>
            <a:r>
              <a:rPr lang="de-DE" dirty="0">
                <a:solidFill>
                  <a:schemeClr val="tx1"/>
                </a:solidFill>
              </a:rPr>
              <a:t>/</a:t>
            </a:r>
            <a:r>
              <a:rPr lang="de-DE" dirty="0" err="1">
                <a:solidFill>
                  <a:schemeClr val="tx1"/>
                </a:solidFill>
              </a:rPr>
              <a:t>record</a:t>
            </a:r>
            <a:r>
              <a:rPr lang="de-DE" dirty="0">
                <a:solidFill>
                  <a:schemeClr val="tx1"/>
                </a:solidFill>
              </a:rPr>
              <a:t> audio-files and </a:t>
            </a:r>
            <a:r>
              <a:rPr lang="de-DE" dirty="0" err="1">
                <a:solidFill>
                  <a:schemeClr val="tx1"/>
                </a:solidFill>
              </a:rPr>
              <a:t>convert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required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numpy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arrays</a:t>
            </a: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libraries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pydub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de-DE" dirty="0" err="1">
                <a:solidFill>
                  <a:schemeClr val="tx1"/>
                </a:solidFill>
              </a:rPr>
              <a:t>requires</a:t>
            </a:r>
            <a:r>
              <a:rPr lang="de-DE" dirty="0">
                <a:solidFill>
                  <a:schemeClr val="tx1"/>
                </a:solidFill>
              </a:rPr>
              <a:t>: FFMPEG), </a:t>
            </a:r>
            <a:r>
              <a:rPr lang="de-DE" dirty="0" err="1">
                <a:solidFill>
                  <a:schemeClr val="tx1"/>
                </a:solidFill>
              </a:rPr>
              <a:t>sounddevice</a:t>
            </a:r>
            <a:endParaRPr lang="de-D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Read &amp; </a:t>
            </a:r>
            <a:r>
              <a:rPr lang="de-DE" sz="2400" dirty="0" err="1"/>
              <a:t>Convert</a:t>
            </a:r>
            <a:r>
              <a:rPr lang="de-DE" sz="2400" dirty="0"/>
              <a:t> Files: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input</a:t>
            </a:r>
            <a:r>
              <a:rPr lang="de-DE" sz="2400" dirty="0"/>
              <a:t>: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master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reads</a:t>
            </a:r>
            <a:r>
              <a:rPr lang="de-DE" sz="2400" dirty="0"/>
              <a:t> and </a:t>
            </a:r>
            <a:r>
              <a:rPr lang="de-DE" sz="2400" dirty="0" err="1"/>
              <a:t>delegates</a:t>
            </a:r>
            <a:r>
              <a:rPr lang="de-DE" sz="2400" dirty="0"/>
              <a:t> </a:t>
            </a:r>
            <a:r>
              <a:rPr lang="de-DE" sz="2400" dirty="0" err="1"/>
              <a:t>tasks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appropriate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decided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WAV and MP3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dictionary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code </a:t>
            </a:r>
            <a:r>
              <a:rPr lang="de-DE" sz="2400" dirty="0" err="1"/>
              <a:t>easily</a:t>
            </a:r>
            <a:r>
              <a:rPr lang="de-DE" sz="2400" dirty="0"/>
              <a:t> </a:t>
            </a:r>
            <a:r>
              <a:rPr lang="de-DE" sz="2400" dirty="0" err="1"/>
              <a:t>extendable</a:t>
            </a:r>
            <a:r>
              <a:rPr lang="de-DE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return</a:t>
            </a:r>
            <a:r>
              <a:rPr lang="de-DE" sz="2400" dirty="0"/>
              <a:t>: </a:t>
            </a:r>
            <a:r>
              <a:rPr lang="de-DE" sz="2400" dirty="0" err="1"/>
              <a:t>array</a:t>
            </a:r>
            <a:endParaRPr lang="de-DE" sz="2400" dirty="0"/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Input-Pipeline</a:t>
            </a:r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Convert</a:t>
            </a:r>
            <a:r>
              <a:rPr lang="de-DE" sz="2400" dirty="0"/>
              <a:t> </a:t>
            </a:r>
            <a:r>
              <a:rPr lang="de-DE" sz="2400" dirty="0" err="1"/>
              <a:t>file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input</a:t>
            </a:r>
            <a:r>
              <a:rPr lang="de-DE" sz="2400" dirty="0"/>
              <a:t>: </a:t>
            </a:r>
            <a:r>
              <a:rPr lang="de-DE" sz="2400" dirty="0" err="1"/>
              <a:t>file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take</a:t>
            </a:r>
            <a:r>
              <a:rPr lang="de-DE" sz="2400" dirty="0"/>
              <a:t> 30 </a:t>
            </a:r>
            <a:r>
              <a:rPr lang="de-DE" sz="2400" dirty="0" err="1"/>
              <a:t>seconds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audio</a:t>
            </a:r>
            <a:r>
              <a:rPr lang="de-DE" sz="2400" dirty="0"/>
              <a:t> , </a:t>
            </a:r>
            <a:r>
              <a:rPr lang="de-DE" sz="2400" dirty="0" err="1"/>
              <a:t>needed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classifyer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channel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an </a:t>
            </a:r>
            <a:r>
              <a:rPr lang="de-DE" sz="2400" dirty="0" err="1"/>
              <a:t>independent</a:t>
            </a:r>
            <a:r>
              <a:rPr lang="de-DE" sz="2400" dirty="0"/>
              <a:t> </a:t>
            </a:r>
            <a:r>
              <a:rPr lang="de-DE" sz="2400" dirty="0" err="1"/>
              <a:t>audio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, so </a:t>
            </a:r>
            <a:r>
              <a:rPr lang="de-DE" sz="2400" dirty="0" err="1"/>
              <a:t>taking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channel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samples</a:t>
            </a:r>
            <a:r>
              <a:rPr lang="de-DE" sz="2400" dirty="0"/>
              <a:t>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suffice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return</a:t>
            </a:r>
            <a:r>
              <a:rPr lang="de-DE" sz="2400" dirty="0"/>
              <a:t>: </a:t>
            </a:r>
            <a:r>
              <a:rPr lang="de-DE" sz="2400" dirty="0" err="1"/>
              <a:t>array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Input-Pipeline</a:t>
            </a:r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Record</a:t>
            </a:r>
            <a:r>
              <a:rPr lang="de-DE" sz="24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record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30 </a:t>
            </a:r>
            <a:r>
              <a:rPr lang="de-DE" sz="2400" dirty="0" err="1"/>
              <a:t>seconds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WAV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technical</a:t>
            </a:r>
            <a:r>
              <a:rPr lang="de-DE" sz="2400" dirty="0"/>
              <a:t>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outsourced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Sounddevice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convert</a:t>
            </a:r>
            <a:r>
              <a:rPr lang="de-DE" sz="2400" dirty="0"/>
              <a:t> WAV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array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samples</a:t>
            </a:r>
            <a:r>
              <a:rPr lang="de-DE" sz="2400"/>
              <a:t> 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return</a:t>
            </a:r>
            <a:r>
              <a:rPr lang="de-DE" sz="2400" dirty="0"/>
              <a:t>: </a:t>
            </a:r>
            <a:r>
              <a:rPr lang="de-DE" sz="2400" dirty="0" err="1"/>
              <a:t>array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de-D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de-D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spectral-rollof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1million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songs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e-DE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sklearn.Normalizer</a:t>
            </a:r>
            <a:r>
              <a:rPr lang="de-DE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cross-validated grid-search for all Classifiers</a:t>
            </a:r>
            <a:endParaRPr lang="de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GUI?</a:t>
            </a:r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Music Genre </a:t>
            </a:r>
            <a:r>
              <a:rPr lang="de-DE">
                <a:solidFill>
                  <a:srgbClr val="FFFFFF"/>
                </a:solidFill>
              </a:rPr>
              <a:t>classification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9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26BEF-A529-4EBA-8E38-90AFB9E8B8A9}"/>
              </a:ext>
            </a:extLst>
          </p:cNvPr>
          <p:cNvSpPr txBox="1"/>
          <p:nvPr/>
        </p:nvSpPr>
        <p:spPr>
          <a:xfrm>
            <a:off x="609599" y="675860"/>
            <a:ext cx="98728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Music Genres for Classifying: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Classical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Jazz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1291980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58FB9C-9EB2-4C2D-B12D-112D873C0814}"/>
              </a:ext>
            </a:extLst>
          </p:cNvPr>
          <p:cNvSpPr txBox="1"/>
          <p:nvPr/>
        </p:nvSpPr>
        <p:spPr>
          <a:xfrm>
            <a:off x="702365" y="689113"/>
            <a:ext cx="99258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Dataset</a:t>
            </a:r>
          </a:p>
          <a:p>
            <a:endParaRPr lang="de-DE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1000 songs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100 songs for each genre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Audios Duration: 30 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Source of dataset: Kaggle.com, GTZAN Dataset-Music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77180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6FFAB-D263-4EFB-ADB1-359102B2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06" y="2197001"/>
            <a:ext cx="5770179" cy="3247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1249A-E201-4B84-9EDD-B1EADA16FF73}"/>
              </a:ext>
            </a:extLst>
          </p:cNvPr>
          <p:cNvSpPr txBox="1"/>
          <p:nvPr/>
        </p:nvSpPr>
        <p:spPr>
          <a:xfrm>
            <a:off x="818739" y="-727769"/>
            <a:ext cx="3877056" cy="480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 dirty="0">
                <a:solidFill>
                  <a:schemeClr val="tx1"/>
                </a:solidFill>
                <a:ea typeface="+mj-ea"/>
                <a:cs typeface="+mj-cs"/>
              </a:rPr>
              <a:t>Python Audio Library </a:t>
            </a:r>
            <a:r>
              <a:rPr lang="en-US" sz="3900" b="1" kern="1200" dirty="0" err="1">
                <a:solidFill>
                  <a:schemeClr val="tx1"/>
                </a:solidFill>
                <a:ea typeface="+mj-ea"/>
                <a:cs typeface="+mj-cs"/>
              </a:rPr>
              <a:t>Librosa</a:t>
            </a:r>
            <a:r>
              <a:rPr lang="en-US" sz="3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 audio files 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Extract features from    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latin typeface="+mj-lt"/>
                <a:ea typeface="+mj-ea"/>
                <a:cs typeface="+mj-cs"/>
              </a:rPr>
              <a:t>     </a:t>
            </a:r>
            <a:r>
              <a:rPr lang="en-US" sz="2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audio files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1832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    Features </a:t>
            </a:r>
            <a:endParaRPr lang="en-US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88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Music Genres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Classifying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Blues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Classical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Jazz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Reggae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Rock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B26BFE-8320-48C6-B9A7-EBB6E4154B57}"/>
              </a:ext>
            </a:extLst>
          </p:cNvPr>
          <p:cNvSpPr txBox="1"/>
          <p:nvPr/>
        </p:nvSpPr>
        <p:spPr>
          <a:xfrm>
            <a:off x="251792" y="304800"/>
            <a:ext cx="10310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Zero Crossing Rate</a:t>
            </a:r>
          </a:p>
          <a:p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+mj-lt"/>
              </a:rPr>
              <a:t>T</a:t>
            </a:r>
            <a:r>
              <a:rPr lang="en-GB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+mj-lt"/>
              </a:rPr>
              <a:t>he rate of sign-changes along a signal, i.e., the rate at which the signal changes from positive to negative or back.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Higher values for highly percussive sounds like those in metal and rock.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</a:rPr>
              <a:t>Librosa Function: librosa.zero_crossings()</a:t>
            </a:r>
            <a:r>
              <a:rPr lang="de-DE" sz="2400" b="1" dirty="0">
                <a:latin typeface="+mj-lt"/>
              </a:rPr>
              <a:t> </a:t>
            </a:r>
            <a:endParaRPr lang="en-GB" sz="2400" dirty="0">
              <a:solidFill>
                <a:schemeClr val="tx1">
                  <a:lumMod val="95000"/>
                </a:schemeClr>
              </a:solidFill>
              <a:latin typeface="+mj-lt"/>
            </a:endParaRPr>
          </a:p>
          <a:p>
            <a:r>
              <a:rPr lang="en-GB" sz="2400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047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F3387-317F-460F-AD9B-1959CC516250}"/>
              </a:ext>
            </a:extLst>
          </p:cNvPr>
          <p:cNvSpPr txBox="1"/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37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 of crossings for a Blues audio file : 7</a:t>
            </a: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37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C01276CC-0ED5-4D49-9D9E-D1A37C27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6" b="29800"/>
          <a:stretch/>
        </p:blipFill>
        <p:spPr>
          <a:xfrm>
            <a:off x="5820061" y="838230"/>
            <a:ext cx="5505529" cy="2416737"/>
          </a:xfrm>
          <a:prstGeom prst="rect">
            <a:avLst/>
          </a:prstGeom>
        </p:spPr>
      </p:pic>
      <p:pic>
        <p:nvPicPr>
          <p:cNvPr id="8" name="Picture 7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3CE0DA17-0829-42F9-9D7D-3416B8B7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6" y="838230"/>
            <a:ext cx="5130799" cy="2479681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04606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95555E7-74B0-4920-AD53-A54C683A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858129"/>
            <a:ext cx="5483897" cy="251919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5ED024D-A025-40CF-9CEB-8D5E2DBB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37" y="858129"/>
            <a:ext cx="5483896" cy="251919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4FE19-BBC5-4E3F-A315-5B5B5404D818}"/>
              </a:ext>
            </a:extLst>
          </p:cNvPr>
          <p:cNvSpPr txBox="1"/>
          <p:nvPr/>
        </p:nvSpPr>
        <p:spPr>
          <a:xfrm>
            <a:off x="886265" y="4735485"/>
            <a:ext cx="100302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100" dirty="0"/>
              <a:t>SUM OF CROSSINGS FOR A METAL AUDIO FILE: 19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4083275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60DC7-F1AE-4273-991C-5509410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Our models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1CA55-95AF-463B-BBBC-7E9A525FF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/>
              <a:t>LogisticRegression</a:t>
            </a:r>
          </a:p>
          <a:p>
            <a:r>
              <a:rPr lang="de-DE" sz="1800"/>
              <a:t>RandomForests</a:t>
            </a:r>
          </a:p>
          <a:p>
            <a:r>
              <a:rPr lang="de-DE" sz="1800"/>
              <a:t>SupportVectorMachine</a:t>
            </a:r>
          </a:p>
          <a:p>
            <a:r>
              <a:rPr lang="de-DE" sz="1800" b="1"/>
              <a:t>Multi-Layer-Perceptron</a:t>
            </a:r>
            <a:endParaRPr lang="en-US" sz="1800" b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FF876-8CA1-4052-86C0-DF3148E3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57348"/>
            <a:ext cx="11029616" cy="1188720"/>
          </a:xfrm>
        </p:spPr>
        <p:txBody>
          <a:bodyPr/>
          <a:lstStyle/>
          <a:p>
            <a:r>
              <a:rPr lang="de-DE"/>
              <a:t>Model </a:t>
            </a:r>
            <a:r>
              <a:rPr lang="en-US"/>
              <a:t>Selection</a:t>
            </a:r>
            <a:r>
              <a:rPr lang="de-DE"/>
              <a:t>: Multi-Layer-Perceptron (MLP)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41674-4539-443D-8854-C7AEB0C0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Parameter grid with 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hidden_layer_sizes: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(100) , (100,50) and (50,50,50)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activation: 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‘relu‘ and ‘logistic‘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solver: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‘lbfgs’ (quasi-Newton optimizer) and ’adam’ (based on stochastic gradient descent)</a:t>
            </a:r>
            <a:endParaRPr lang="de-DE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alpha: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 0.0001 and 0.01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learning_rate: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 ‘constant‘, ‘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invscaling’ and ‘adaptive’</a:t>
            </a:r>
            <a:endParaRPr lang="de-DE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250, 500 and 750</a:t>
            </a:r>
          </a:p>
          <a:p>
            <a:endParaRPr lang="de-DE" sz="20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00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3516"/>
            <a:ext cx="11029616" cy="1188720"/>
          </a:xfrm>
        </p:spPr>
        <p:txBody>
          <a:bodyPr/>
          <a:lstStyle/>
          <a:p>
            <a:r>
              <a:rPr lang="de-DE"/>
              <a:t>Model </a:t>
            </a:r>
            <a:r>
              <a:rPr lang="en-US"/>
              <a:t>Selection</a:t>
            </a:r>
            <a:r>
              <a:rPr lang="de-DE"/>
              <a:t>: Multi-Layer-Perceptron (MLP)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F2CC2587-F861-4F8D-A2C2-F6F02AF681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012DAC-07E9-46E0-8DC3-1B01F7D7D1EA}"/>
              </a:ext>
            </a:extLst>
          </p:cNvPr>
          <p:cNvSpPr txBox="1"/>
          <p:nvPr/>
        </p:nvSpPr>
        <p:spPr>
          <a:xfrm>
            <a:off x="581025" y="1695232"/>
            <a:ext cx="899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cross-validated grid-search over this parameter grid (with GridSearchCV and Kfold) yielded:</a:t>
            </a:r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40EF7-0391-4B59-B9D2-21D1AA99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EBE492E-DEA8-4EA8-9860-A3C86128F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69660"/>
            <a:ext cx="11029617" cy="553204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3C9C6C-31F8-4EA7-A240-A6AA4C61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57348"/>
            <a:ext cx="11029616" cy="1188720"/>
          </a:xfrm>
        </p:spPr>
        <p:txBody>
          <a:bodyPr/>
          <a:lstStyle/>
          <a:p>
            <a:r>
              <a:rPr lang="de-DE"/>
              <a:t>Another Model </a:t>
            </a:r>
            <a:r>
              <a:rPr lang="en-US"/>
              <a:t>Selection?</a:t>
            </a:r>
            <a:r>
              <a:rPr lang="de-DE"/>
              <a:t> Randomforest Or svm?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41674-4539-443D-8854-C7AEB0C0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Parameter grid with 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….?</a:t>
            </a:r>
            <a:endParaRPr lang="de-DE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01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3516"/>
            <a:ext cx="11029616" cy="1188720"/>
          </a:xfrm>
        </p:spPr>
        <p:txBody>
          <a:bodyPr/>
          <a:lstStyle/>
          <a:p>
            <a:r>
              <a:rPr lang="de-DE"/>
              <a:t>Another Model </a:t>
            </a:r>
            <a:r>
              <a:rPr lang="en-US"/>
              <a:t>Selection?</a:t>
            </a:r>
            <a:r>
              <a:rPr lang="de-DE"/>
              <a:t> Randomforest Or svm?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F2CC2587-F861-4F8D-A2C2-F6F02AF681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012DAC-07E9-46E0-8DC3-1B01F7D7D1EA}"/>
              </a:ext>
            </a:extLst>
          </p:cNvPr>
          <p:cNvSpPr txBox="1"/>
          <p:nvPr/>
        </p:nvSpPr>
        <p:spPr>
          <a:xfrm>
            <a:off x="581025" y="1695232"/>
            <a:ext cx="899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cross-validated grid-search over this parameter grid (with GridSearchCV and Kfold) yielded:</a:t>
            </a:r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31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9220C-F883-4F84-8E8A-47498B2E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51524"/>
            <a:ext cx="11029616" cy="1188720"/>
          </a:xfrm>
        </p:spPr>
        <p:txBody>
          <a:bodyPr/>
          <a:lstStyle/>
          <a:p>
            <a:r>
              <a:rPr lang="de-DE"/>
              <a:t>Evaluation</a:t>
            </a:r>
            <a:endParaRPr lang="en-US"/>
          </a:p>
        </p:txBody>
      </p:sp>
      <p:pic>
        <p:nvPicPr>
          <p:cNvPr id="6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27E87D18-0643-4054-87BA-F31182DF4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7" y="1656276"/>
            <a:ext cx="9869558" cy="49502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DBBDC4-9CCD-427F-AFB6-C1BB2A28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1000 songs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100 songs for each genre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Audio duration: 30 seconds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Source of dataset: Kaggle.com, GTZAN Dataset-Music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384D7-B464-4DD7-98C8-6D16FD2C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But what about recall, precision and f1-score? 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259DE-941E-413F-89CF-1485524D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Results are still missing...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F5E4B3-7EFF-4D62-A840-31FBB8DA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97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79FA-DCAF-4C53-9718-BC86D2E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Confusion MAtrices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183C7-153E-4D3F-9ABF-1E231852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02527-EE58-491F-9019-A5542E88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5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Maybe another slide on one of the following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41674-4539-443D-8854-C7AEB0C0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Feature </a:t>
            </a:r>
            <a:r>
              <a:rPr lang="de-DE" err="1"/>
              <a:t>Importance</a:t>
            </a:r>
            <a:endParaRPr lang="de-DE"/>
          </a:p>
          <a:p>
            <a:r>
              <a:rPr lang="de-DE" err="1"/>
              <a:t>Impurity</a:t>
            </a:r>
            <a:r>
              <a:rPr lang="de-DE"/>
              <a:t>: Gini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entropy</a:t>
            </a:r>
            <a:r>
              <a:rPr lang="de-DE"/>
              <a:t> </a:t>
            </a:r>
          </a:p>
          <a:p>
            <a:r>
              <a:rPr lang="de-DE" err="1"/>
              <a:t>Elbow</a:t>
            </a:r>
            <a:r>
              <a:rPr lang="de-DE"/>
              <a:t> </a:t>
            </a:r>
            <a:r>
              <a:rPr lang="de-DE" err="1"/>
              <a:t>graph</a:t>
            </a:r>
            <a:endParaRPr lang="de-DE"/>
          </a:p>
          <a:p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</a:t>
            </a:r>
            <a:r>
              <a:rPr lang="de-DE"/>
              <a:t>: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5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AABEA-8F02-4E06-A92D-764FF828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Results on the decision algorithm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23B250-A11F-4BD1-94E9-322ADAD2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Results are still missing...</a:t>
            </a:r>
            <a:endParaRPr lang="en-US"/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8677B-8B33-49B6-8379-1B862F52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71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B37CD-067C-4048-A4E9-4E7203DE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79" y="882650"/>
            <a:ext cx="11029616" cy="1188720"/>
          </a:xfrm>
        </p:spPr>
        <p:txBody>
          <a:bodyPr/>
          <a:lstStyle/>
          <a:p>
            <a:r>
              <a:rPr lang="de-DE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41674-4539-443D-8854-C7AEB0C0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Possible next/further steps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based: 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extract more features (eg. spectral-rollof), compare standard deviation with variance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based: 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 1million songs data set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based: </a:t>
            </a:r>
            <a:r>
              <a:rPr lang="de-DE" sz="1800">
                <a:latin typeface="Times New Roman" panose="02020603050405020304" pitchFamily="18" charset="0"/>
                <a:cs typeface="Times New Roman" panose="02020603050405020304" pitchFamily="18" charset="0"/>
              </a:rPr>
              <a:t>scale with sklearn.Normalizer,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cross-validated grid-search for all Classifiers</a:t>
            </a:r>
            <a:endParaRPr lang="de-DE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GUI?</a:t>
            </a:r>
          </a:p>
          <a:p>
            <a:pPr marL="0" indent="0">
              <a:buNone/>
            </a:pPr>
            <a:endParaRPr lang="de-DE" sz="20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17732-0BE3-4F1A-BEA3-7BB9439C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13.07.2020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3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Python Audio Library </a:t>
            </a:r>
            <a:r>
              <a:rPr lang="de-DE" sz="5400" dirty="0" err="1"/>
              <a:t>Librosa</a:t>
            </a:r>
            <a:r>
              <a:rPr lang="de-DE" sz="5400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Load audio files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features from audio files </a:t>
            </a: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2C33B0-15B9-4AB5-84EA-E03D96D0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96" y="2784312"/>
            <a:ext cx="5770179" cy="32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0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400" dirty="0"/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699740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 Crossing Rate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rate of sign-changes along a signal, i.e., the rate at which the signal changes from positive to negative or back.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Higher values for highly percussive sounds like those in metal and rock.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Librosa</a:t>
            </a:r>
            <a:r>
              <a:rPr lang="en-US" dirty="0">
                <a:solidFill>
                  <a:schemeClr val="tx1"/>
                </a:solidFill>
              </a:rPr>
              <a:t> Function: </a:t>
            </a:r>
            <a:r>
              <a:rPr lang="en-US" dirty="0" err="1">
                <a:solidFill>
                  <a:schemeClr val="tx1"/>
                </a:solidFill>
              </a:rPr>
              <a:t>librosa.zero_crossings</a:t>
            </a:r>
            <a:r>
              <a:rPr lang="en-US" dirty="0">
                <a:solidFill>
                  <a:schemeClr val="tx1"/>
                </a:solidFill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36" y="4219786"/>
            <a:ext cx="10543031" cy="4206383"/>
          </a:xfrm>
        </p:spPr>
        <p:txBody>
          <a:bodyPr>
            <a:normAutofit/>
          </a:bodyPr>
          <a:lstStyle/>
          <a:p>
            <a:pPr algn="ctr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dirty="0">
                <a:solidFill>
                  <a:schemeClr val="tx1"/>
                </a:solidFill>
              </a:rPr>
              <a:t>Sum of crossings for a Blues audio file : 7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  <p:pic>
        <p:nvPicPr>
          <p:cNvPr id="7" name="Picture 7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25F72343-4AF4-4CA1-9FC3-87AC57D5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535022"/>
            <a:ext cx="5130799" cy="2479681"/>
          </a:xfrm>
          <a:prstGeom prst="rect">
            <a:avLst/>
          </a:prstGeom>
        </p:spPr>
      </p:pic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46" b="29800"/>
          <a:stretch/>
        </p:blipFill>
        <p:spPr>
          <a:xfrm>
            <a:off x="5858161" y="597966"/>
            <a:ext cx="5505529" cy="2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Microsoft Office PowerPoint</Application>
  <PresentationFormat>Breitbild</PresentationFormat>
  <Paragraphs>332</Paragraphs>
  <Slides>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54</vt:i4>
      </vt:variant>
    </vt:vector>
  </HeadingPairs>
  <TitlesOfParts>
    <vt:vector size="70" baseType="lpstr">
      <vt:lpstr>Arial</vt:lpstr>
      <vt:lpstr>Century Gothic</vt:lpstr>
      <vt:lpstr>Dante</vt:lpstr>
      <vt:lpstr>Dante (Headings)2</vt:lpstr>
      <vt:lpstr>Elephant</vt:lpstr>
      <vt:lpstr>Franklin Gothic Book</vt:lpstr>
      <vt:lpstr>Franklin Gothic Demi</vt:lpstr>
      <vt:lpstr>medium-content-serif-font</vt:lpstr>
      <vt:lpstr>Symbol</vt:lpstr>
      <vt:lpstr>Times New Roman</vt:lpstr>
      <vt:lpstr>Wingdings</vt:lpstr>
      <vt:lpstr>Wingdings 2</vt:lpstr>
      <vt:lpstr>OffsetVTI</vt:lpstr>
      <vt:lpstr>BrushVTI</vt:lpstr>
      <vt:lpstr>Crop</vt:lpstr>
      <vt:lpstr>DividendVTI</vt:lpstr>
      <vt:lpstr>M.U.G.G.E.  Mostyl Unfinished Genre Grading Engine</vt:lpstr>
      <vt:lpstr>M.U.G.G.E.  Mostly Unfinished Genre Grading Engine</vt:lpstr>
      <vt:lpstr>Goals</vt:lpstr>
      <vt:lpstr>Music Genres for Classifying</vt:lpstr>
      <vt:lpstr>Dataset</vt:lpstr>
      <vt:lpstr>Python Audio Library Librosa </vt:lpstr>
      <vt:lpstr>Features</vt:lpstr>
      <vt:lpstr>Zero Crossing Rate</vt:lpstr>
      <vt:lpstr>PowerPoint-Präsentation</vt:lpstr>
      <vt:lpstr>PowerPoint-Präsentation</vt:lpstr>
      <vt:lpstr>Spectral Centroid</vt:lpstr>
      <vt:lpstr>Chroma</vt:lpstr>
      <vt:lpstr>MFCC</vt:lpstr>
      <vt:lpstr>Chord Feature</vt:lpstr>
      <vt:lpstr>Our models</vt:lpstr>
      <vt:lpstr>Model Selection: Multi-Layer-Percepton (MLP) </vt:lpstr>
      <vt:lpstr>Model Selection: Multi-Layer-Percepton (MLP) </vt:lpstr>
      <vt:lpstr>PowerPoint-Präsentation</vt:lpstr>
      <vt:lpstr>Another Model Selection? Randomforest Or svm?</vt:lpstr>
      <vt:lpstr>Another Model Selection? Randomforest Or svm?</vt:lpstr>
      <vt:lpstr>Evaluation</vt:lpstr>
      <vt:lpstr>But what about recall, precision and f1-score? </vt:lpstr>
      <vt:lpstr>Confusion Matrices</vt:lpstr>
      <vt:lpstr>Maybe another slide on one of the following topics</vt:lpstr>
      <vt:lpstr>Results on the decision algorithm</vt:lpstr>
      <vt:lpstr>Input-Pipeline</vt:lpstr>
      <vt:lpstr>Input-Pipeline</vt:lpstr>
      <vt:lpstr>Input-Pipeline</vt:lpstr>
      <vt:lpstr>Input-Pipeline</vt:lpstr>
      <vt:lpstr>Outlook:</vt:lpstr>
      <vt:lpstr>Appendix</vt:lpstr>
      <vt:lpstr>References</vt:lpstr>
      <vt:lpstr>Project Plan</vt:lpstr>
      <vt:lpstr>Code</vt:lpstr>
      <vt:lpstr>Music Genre classification</vt:lpstr>
      <vt:lpstr>PowerPoint-Präsentation</vt:lpstr>
      <vt:lpstr>PowerPoint-Präsentation</vt:lpstr>
      <vt:lpstr>PowerPoint-Präsentation</vt:lpstr>
      <vt:lpstr>    Features </vt:lpstr>
      <vt:lpstr>PowerPoint-Präsentation</vt:lpstr>
      <vt:lpstr>PowerPoint-Präsentation</vt:lpstr>
      <vt:lpstr>PowerPoint-Präsentation</vt:lpstr>
      <vt:lpstr>Our models</vt:lpstr>
      <vt:lpstr>Model Selection: Multi-Layer-Perceptron (MLP)</vt:lpstr>
      <vt:lpstr>Model Selection: Multi-Layer-Perceptron (MLP)</vt:lpstr>
      <vt:lpstr>PowerPoint-Präsentation</vt:lpstr>
      <vt:lpstr>Another Model Selection? Randomforest Or svm?</vt:lpstr>
      <vt:lpstr>Another Model Selection? Randomforest Or svm?</vt:lpstr>
      <vt:lpstr>Evaluation</vt:lpstr>
      <vt:lpstr>But what about recall, precision and f1-score? </vt:lpstr>
      <vt:lpstr>Confusion MAtrices</vt:lpstr>
      <vt:lpstr>Maybe another slide on one of the following topics</vt:lpstr>
      <vt:lpstr>Results on the decision algorithm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Dennis Köll</cp:lastModifiedBy>
  <cp:revision>10</cp:revision>
  <dcterms:created xsi:type="dcterms:W3CDTF">2020-07-09T11:08:09Z</dcterms:created>
  <dcterms:modified xsi:type="dcterms:W3CDTF">2020-07-13T12:02:59Z</dcterms:modified>
</cp:coreProperties>
</file>